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7" r:id="rId5"/>
    <p:sldId id="261" r:id="rId6"/>
    <p:sldId id="265" r:id="rId7"/>
    <p:sldId id="258" r:id="rId8"/>
    <p:sldId id="274" r:id="rId9"/>
    <p:sldId id="275" r:id="rId10"/>
    <p:sldId id="271" r:id="rId11"/>
    <p:sldId id="272" r:id="rId12"/>
    <p:sldId id="276" r:id="rId13"/>
    <p:sldId id="273" r:id="rId14"/>
    <p:sldId id="260" r:id="rId15"/>
    <p:sldId id="262" r:id="rId16"/>
    <p:sldId id="266" r:id="rId17"/>
    <p:sldId id="263" r:id="rId18"/>
    <p:sldId id="277" r:id="rId19"/>
    <p:sldId id="268" r:id="rId20"/>
    <p:sldId id="264" r:id="rId21"/>
    <p:sldId id="27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1998408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6" y="3716591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9EFF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5" y="253834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75736"/>
            <a:ext cx="8246070" cy="350274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536" y="539272"/>
            <a:ext cx="669535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284" y="1268361"/>
            <a:ext cx="6717890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7402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0066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7306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50066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197306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206" y="3560238"/>
            <a:ext cx="8192728" cy="1445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Home System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8648" y="404203"/>
            <a:ext cx="6695352" cy="725349"/>
          </a:xfrm>
        </p:spPr>
        <p:txBody>
          <a:bodyPr anchor="ctr">
            <a:normAutofit/>
          </a:bodyPr>
          <a:lstStyle/>
          <a:p>
            <a:r>
              <a:rPr lang="en-US" dirty="0"/>
              <a:t>Classic Bluetooth VS BLE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5AEDD-B906-6BD1-8ED1-EC21783A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0956" y="1253847"/>
            <a:ext cx="3232029" cy="342013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1958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78993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BLE Architecture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17476A-017B-0E2E-7F34-0ADDBF6FB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435"/>
            <a:ext cx="4038600" cy="3039046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E57D3BA-BC15-3BE4-BB74-8914FC836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43049"/>
            <a:ext cx="4038600" cy="3394472"/>
          </a:xfrm>
        </p:spPr>
        <p:txBody>
          <a:bodyPr/>
          <a:lstStyle/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Operates in ISM band 2.4GHz in 40 channels</a:t>
            </a:r>
          </a:p>
          <a:p>
            <a:r>
              <a:rPr lang="en-US" dirty="0"/>
              <a:t>Critical part is GAP and GATT</a:t>
            </a:r>
          </a:p>
        </p:txBody>
      </p:sp>
    </p:spTree>
    <p:extLst>
      <p:ext uri="{BB962C8B-B14F-4D97-AF65-F5344CB8AC3E}">
        <p14:creationId xmlns:p14="http://schemas.microsoft.com/office/powerpoint/2010/main" val="117176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33D5-7C8B-FCE9-FBEC-428CBB0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457" y="89774"/>
            <a:ext cx="3650343" cy="857250"/>
          </a:xfrm>
        </p:spPr>
        <p:txBody>
          <a:bodyPr/>
          <a:lstStyle/>
          <a:p>
            <a:r>
              <a:rPr lang="de-DE" dirty="0"/>
              <a:t>GAP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1B8D33-0100-C1C3-36C5-5A108A5A58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4433"/>
            <a:ext cx="4038600" cy="17255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870-5743-970D-80EA-F9951BD30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advertises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existence</a:t>
            </a:r>
            <a:endParaRPr lang="de-DE" dirty="0"/>
          </a:p>
          <a:p>
            <a:r>
              <a:rPr lang="de-DE" dirty="0"/>
              <a:t>Clients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and </a:t>
            </a:r>
            <a:r>
              <a:rPr lang="de-DE" dirty="0" err="1"/>
              <a:t>establishes</a:t>
            </a:r>
            <a:r>
              <a:rPr lang="de-DE" dirty="0"/>
              <a:t> a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B319-CEA7-2AB1-F8EF-0EF17C656EAF}"/>
              </a:ext>
            </a:extLst>
          </p:cNvPr>
          <p:cNvSpPr txBox="1"/>
          <p:nvPr/>
        </p:nvSpPr>
        <p:spPr>
          <a:xfrm>
            <a:off x="5783943" y="762358"/>
            <a:ext cx="257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Access Profile</a:t>
            </a:r>
          </a:p>
        </p:txBody>
      </p:sp>
    </p:spTree>
    <p:extLst>
      <p:ext uri="{BB962C8B-B14F-4D97-AF65-F5344CB8AC3E}">
        <p14:creationId xmlns:p14="http://schemas.microsoft.com/office/powerpoint/2010/main" val="147153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142121-8BE9-4319-31BE-03BB267B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51865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/>
              <a:t>Characteristics and Services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1A2681-5D6C-DAD0-B373-29E37F59D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0" y="1543049"/>
            <a:ext cx="3803329" cy="3394472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28308B3-2251-9B2C-6F5F-DCCC56FA1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1" y="1543049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Profile is collection of services</a:t>
            </a:r>
          </a:p>
          <a:p>
            <a:r>
              <a:rPr lang="en-US" dirty="0"/>
              <a:t>Service is collection of related information</a:t>
            </a:r>
          </a:p>
          <a:p>
            <a:r>
              <a:rPr lang="en-US" dirty="0"/>
              <a:t>Characteristics is where actual data is stored</a:t>
            </a:r>
          </a:p>
          <a:p>
            <a:r>
              <a:rPr lang="en-US" dirty="0"/>
              <a:t>Descriptor is the metadata about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230B4-CE20-8E16-303E-0D11D17313D6}"/>
              </a:ext>
            </a:extLst>
          </p:cNvPr>
          <p:cNvSpPr txBox="1"/>
          <p:nvPr/>
        </p:nvSpPr>
        <p:spPr>
          <a:xfrm>
            <a:off x="5261429" y="82424"/>
            <a:ext cx="311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latin typeface="+mj-lt"/>
              </a:rPr>
              <a:t>GATT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4D8D5-2C3E-FD83-8675-4EDFA81AB886}"/>
              </a:ext>
            </a:extLst>
          </p:cNvPr>
          <p:cNvSpPr txBox="1"/>
          <p:nvPr/>
        </p:nvSpPr>
        <p:spPr>
          <a:xfrm>
            <a:off x="5842000" y="754743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Attribute Profile</a:t>
            </a:r>
          </a:p>
        </p:txBody>
      </p:sp>
    </p:spTree>
    <p:extLst>
      <p:ext uri="{BB962C8B-B14F-4D97-AF65-F5344CB8AC3E}">
        <p14:creationId xmlns:p14="http://schemas.microsoft.com/office/powerpoint/2010/main" val="297464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11636B-05B1-32A7-4669-20A1186DA579}"/>
              </a:ext>
            </a:extLst>
          </p:cNvPr>
          <p:cNvSpPr txBox="1"/>
          <p:nvPr/>
        </p:nvSpPr>
        <p:spPr>
          <a:xfrm>
            <a:off x="1110341" y="1324436"/>
            <a:ext cx="7023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Reasons Behind It: Why We Chose BLE?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A08BE-E752-F405-10C4-462D42D4AA14}"/>
              </a:ext>
            </a:extLst>
          </p:cNvPr>
          <p:cNvSpPr txBox="1"/>
          <p:nvPr/>
        </p:nvSpPr>
        <p:spPr>
          <a:xfrm>
            <a:off x="990027" y="2378814"/>
            <a:ext cx="6937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O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ffers very low power consumption - battery life can be very long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dirty="0" err="1">
                <a:latin typeface="arial" panose="020B0604020202020204" pitchFamily="34" charset="0"/>
              </a:rPr>
              <a:t>C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heaper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cost</a:t>
            </a:r>
            <a:endParaRPr lang="de-DE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i="0" dirty="0" err="1">
                <a:effectLst/>
                <a:latin typeface="arial" panose="020B0604020202020204" pitchFamily="34" charset="0"/>
              </a:rPr>
              <a:t>Suitable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range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endParaRPr lang="en-US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Less Complex - d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oes not need to exchange large amounts of data exchange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86A85-E8B3-16E0-682A-197E6270DDBF}"/>
              </a:ext>
            </a:extLst>
          </p:cNvPr>
          <p:cNvSpPr txBox="1"/>
          <p:nvPr/>
        </p:nvSpPr>
        <p:spPr>
          <a:xfrm>
            <a:off x="1980536" y="539272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EBA65D-F8CC-88D1-2776-575D7D5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4" y="1268360"/>
            <a:ext cx="5727327" cy="3710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95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4DB5-E7D8-2F95-19E7-0B1C78E0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21" y="253834"/>
            <a:ext cx="8259098" cy="763526"/>
          </a:xfrm>
        </p:spPr>
        <p:txBody>
          <a:bodyPr>
            <a:normAutofit/>
          </a:bodyPr>
          <a:lstStyle/>
          <a:p>
            <a:r>
              <a:rPr lang="de-DE" sz="3200" dirty="0" err="1"/>
              <a:t>Requirement</a:t>
            </a:r>
            <a:r>
              <a:rPr lang="de-DE" sz="3200" dirty="0"/>
              <a:t> </a:t>
            </a:r>
            <a:r>
              <a:rPr lang="de-DE" sz="3200" dirty="0" err="1"/>
              <a:t>Diagram</a:t>
            </a:r>
            <a:endParaRPr lang="de-DE" sz="32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A246B8D-0410-5730-5B12-01B611230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" y="1276350"/>
            <a:ext cx="8126139" cy="3613316"/>
          </a:xfrm>
        </p:spPr>
      </p:pic>
    </p:spTree>
    <p:extLst>
      <p:ext uri="{BB962C8B-B14F-4D97-AF65-F5344CB8AC3E}">
        <p14:creationId xmlns:p14="http://schemas.microsoft.com/office/powerpoint/2010/main" val="24489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0A8939-9F1D-F909-BA58-A1262F217865}"/>
              </a:ext>
            </a:extLst>
          </p:cNvPr>
          <p:cNvSpPr txBox="1"/>
          <p:nvPr/>
        </p:nvSpPr>
        <p:spPr>
          <a:xfrm>
            <a:off x="1962866" y="1248810"/>
            <a:ext cx="4585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Hardware </a:t>
            </a:r>
            <a:r>
              <a:rPr lang="de-DE" sz="2800" dirty="0" err="1"/>
              <a:t>Used</a:t>
            </a:r>
            <a:r>
              <a:rPr lang="de-DE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C02-098E-85D7-C287-B1A30B882CA6}"/>
              </a:ext>
            </a:extLst>
          </p:cNvPr>
          <p:cNvSpPr txBox="1"/>
          <p:nvPr/>
        </p:nvSpPr>
        <p:spPr>
          <a:xfrm>
            <a:off x="1643170" y="2461317"/>
            <a:ext cx="5823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ESP32</a:t>
            </a:r>
          </a:p>
          <a:p>
            <a:pPr marL="285750" indent="-285750">
              <a:buFontTx/>
              <a:buChar char="-"/>
            </a:pPr>
            <a:r>
              <a:rPr lang="de-DE" dirty="0"/>
              <a:t>LED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Breadboard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Android Mobile Phone (App)</a:t>
            </a:r>
          </a:p>
          <a:p>
            <a:pPr marL="285750" indent="-285750">
              <a:buFontTx/>
              <a:buChar char="-"/>
            </a:pPr>
            <a:r>
              <a:rPr lang="de-DE" dirty="0"/>
              <a:t>Male/</a:t>
            </a:r>
            <a:r>
              <a:rPr lang="de-DE" dirty="0" err="1"/>
              <a:t>Female</a:t>
            </a:r>
            <a:r>
              <a:rPr lang="de-DE" dirty="0"/>
              <a:t> </a:t>
            </a:r>
            <a:r>
              <a:rPr lang="de-DE" dirty="0" err="1"/>
              <a:t>Wires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9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3DB8-128C-B199-2E82-5F7EA1E2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34" y="-6875"/>
            <a:ext cx="3561347" cy="1141281"/>
          </a:xfrm>
        </p:spPr>
        <p:txBody>
          <a:bodyPr>
            <a:normAutofit/>
          </a:bodyPr>
          <a:lstStyle/>
          <a:p>
            <a:r>
              <a:rPr lang="de-DE" sz="2800" dirty="0"/>
              <a:t>Coding In </a:t>
            </a:r>
            <a:r>
              <a:rPr lang="de-DE" sz="2800"/>
              <a:t>BLE VS </a:t>
            </a:r>
            <a:br>
              <a:rPr lang="de-DE" sz="2800" dirty="0"/>
            </a:br>
            <a:r>
              <a:rPr lang="de-DE" sz="2800" dirty="0"/>
              <a:t>Classic Bluetooth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E1194-57A3-8F15-E388-E74F6E8FA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56" y="1283607"/>
            <a:ext cx="3356863" cy="3502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9FB83-E391-A955-10F5-92B1F4DC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42" y="1211242"/>
            <a:ext cx="2823965" cy="38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D55B2-8078-CBD9-65CC-E62508E156EF}"/>
              </a:ext>
            </a:extLst>
          </p:cNvPr>
          <p:cNvSpPr txBox="1"/>
          <p:nvPr/>
        </p:nvSpPr>
        <p:spPr>
          <a:xfrm>
            <a:off x="2503050" y="125614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Project Result Simulation</a:t>
            </a:r>
          </a:p>
        </p:txBody>
      </p:sp>
      <p:pic>
        <p:nvPicPr>
          <p:cNvPr id="3" name="Smart Light Project Video">
            <a:hlinkClick r:id="" action="ppaction://media"/>
            <a:extLst>
              <a:ext uri="{FF2B5EF4-FFF2-40B4-BE49-F238E27FC236}">
                <a16:creationId xmlns:a16="http://schemas.microsoft.com/office/drawing/2014/main" id="{625A2798-3BD3-E4EF-C57C-721E2DF2A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797" y="1190967"/>
            <a:ext cx="6246824" cy="3420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4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Problems</a:t>
            </a:r>
          </a:p>
          <a:p>
            <a:r>
              <a:rPr lang="en-US" dirty="0"/>
              <a:t>Solution of Problems</a:t>
            </a:r>
          </a:p>
          <a:p>
            <a:r>
              <a:rPr lang="en-US" dirty="0"/>
              <a:t>Choices For System Communication Used</a:t>
            </a:r>
          </a:p>
          <a:p>
            <a:r>
              <a:rPr lang="en-US" dirty="0"/>
              <a:t>Bluetooth Low Energy</a:t>
            </a:r>
          </a:p>
          <a:p>
            <a:r>
              <a:rPr lang="en-US" dirty="0"/>
              <a:t>Reasons of Choices</a:t>
            </a:r>
          </a:p>
          <a:p>
            <a:r>
              <a:rPr lang="en-US" dirty="0"/>
              <a:t>Diagrams (Use Case, Requirement)</a:t>
            </a:r>
          </a:p>
          <a:p>
            <a:r>
              <a:rPr lang="en-US" dirty="0"/>
              <a:t>Implementation and 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712FB-A583-8BCE-4645-DA436AB0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" y="1127117"/>
            <a:ext cx="2938527" cy="1841152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EDB0744-7DD3-515D-A11D-93D42924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9" y="1127117"/>
            <a:ext cx="2983126" cy="1841152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938F7-C474-6D32-D3F0-49E97567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0" y="3190437"/>
            <a:ext cx="2950720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8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75F68-7F05-46B8-2654-074D117C21DC}"/>
              </a:ext>
            </a:extLst>
          </p:cNvPr>
          <p:cNvSpPr txBox="1"/>
          <p:nvPr/>
        </p:nvSpPr>
        <p:spPr>
          <a:xfrm>
            <a:off x="1980054" y="1993805"/>
            <a:ext cx="510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THANK YOU FOR YOUR ATTENTION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9836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0536" y="697402"/>
            <a:ext cx="6695352" cy="7253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0536" y="1867743"/>
            <a:ext cx="6717890" cy="2649256"/>
          </a:xfrm>
        </p:spPr>
        <p:txBody>
          <a:bodyPr>
            <a:normAutofit fontScale="92500"/>
          </a:bodyPr>
          <a:lstStyle/>
          <a:p>
            <a:r>
              <a:rPr lang="en-US" dirty="0"/>
              <a:t>Switches hard to access</a:t>
            </a:r>
          </a:p>
          <a:p>
            <a:r>
              <a:rPr lang="en-US" dirty="0"/>
              <a:t>Less convenient especially for the elderly  (physical declines/disabilities)</a:t>
            </a:r>
          </a:p>
          <a:p>
            <a:r>
              <a:rPr lang="en-US" dirty="0"/>
              <a:t>Careless or human mistakes and forgetfulness</a:t>
            </a:r>
          </a:p>
          <a:p>
            <a:r>
              <a:rPr lang="en-US" dirty="0"/>
              <a:t>Not energy and cost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AC83-F977-EA11-B2AF-4742846C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GRAPH SHOWING RESIDENTIAL BUILDING </a:t>
            </a:r>
            <a:b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</a:b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STOCK IN GERMANY</a:t>
            </a:r>
            <a:endParaRPr lang="de-DE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D5D701-705E-2052-CCE4-D83BCDFFD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89" y="1348623"/>
            <a:ext cx="5921446" cy="350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93EF-B9F4-CB82-822D-1B1490D8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31" y="1127531"/>
            <a:ext cx="3069771" cy="512739"/>
          </a:xfrm>
        </p:spPr>
        <p:txBody>
          <a:bodyPr anchor="ctr">
            <a:normAutofit fontScale="90000"/>
          </a:bodyPr>
          <a:lstStyle/>
          <a:p>
            <a:r>
              <a:rPr lang="de-DE" sz="2800" dirty="0"/>
              <a:t>Solution?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0E281D4-C84E-7159-9C4B-4FF5B555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0270"/>
            <a:ext cx="3879117" cy="329725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EC77-A53A-A3D1-0C57-4030F162C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2642" y="1783789"/>
            <a:ext cx="3544158" cy="3153732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Make life easier and more comfortable</a:t>
            </a:r>
          </a:p>
          <a:p>
            <a:endParaRPr lang="de-DE" sz="2000" b="1" dirty="0"/>
          </a:p>
          <a:p>
            <a:r>
              <a:rPr lang="en-US" sz="2000" b="1" dirty="0"/>
              <a:t>Systems in the house controllable with a single touch of a phone</a:t>
            </a:r>
          </a:p>
          <a:p>
            <a:endParaRPr lang="de-DE" sz="2000" b="1" dirty="0"/>
          </a:p>
          <a:p>
            <a:r>
              <a:rPr lang="de-DE" sz="2000" b="1" dirty="0"/>
              <a:t>Smart </a:t>
            </a:r>
            <a:r>
              <a:rPr lang="de-DE" sz="2000" b="1" dirty="0" err="1"/>
              <a:t>Lamp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 algn="ctr">
              <a:buNone/>
            </a:pPr>
            <a:r>
              <a:rPr lang="de-DE" sz="2000" dirty="0">
                <a:solidFill>
                  <a:srgbClr val="FF0000"/>
                </a:solidFill>
              </a:rPr>
              <a:t>All </a:t>
            </a:r>
            <a:r>
              <a:rPr lang="de-DE" sz="2000" dirty="0" err="1">
                <a:solidFill>
                  <a:srgbClr val="FF0000"/>
                </a:solidFill>
              </a:rPr>
              <a:t>can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realised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by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having</a:t>
            </a:r>
            <a:r>
              <a:rPr lang="de-DE" sz="2000" dirty="0">
                <a:solidFill>
                  <a:srgbClr val="FF0000"/>
                </a:solidFill>
              </a:rPr>
              <a:t> a smart </a:t>
            </a:r>
            <a:r>
              <a:rPr lang="de-DE" sz="2000" dirty="0" err="1">
                <a:solidFill>
                  <a:srgbClr val="FF0000"/>
                </a:solidFill>
              </a:rPr>
              <a:t>home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system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5041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28FC-8A61-8DF2-4ABA-403E6747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81" y="2076827"/>
            <a:ext cx="6627627" cy="1504239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Smart Light</a:t>
            </a:r>
          </a:p>
        </p:txBody>
      </p:sp>
    </p:spTree>
    <p:extLst>
      <p:ext uri="{BB962C8B-B14F-4D97-AF65-F5344CB8AC3E}">
        <p14:creationId xmlns:p14="http://schemas.microsoft.com/office/powerpoint/2010/main" val="168563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433" y="1032050"/>
            <a:ext cx="8093365" cy="76352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Choices For System Communication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3826E-AE2F-A9C7-7A5F-22FA6D3434C0}"/>
              </a:ext>
            </a:extLst>
          </p:cNvPr>
          <p:cNvSpPr txBox="1"/>
          <p:nvPr/>
        </p:nvSpPr>
        <p:spPr>
          <a:xfrm>
            <a:off x="987724" y="2330689"/>
            <a:ext cx="7267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Classic Bluetooth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Wifi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Zigbee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Bluetooth Low Energy (BLE)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ED81-1DBF-AC7B-9A9E-5187E44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375" y="2507655"/>
            <a:ext cx="5701250" cy="730559"/>
          </a:xfrm>
        </p:spPr>
        <p:txBody>
          <a:bodyPr/>
          <a:lstStyle/>
          <a:p>
            <a:r>
              <a:rPr lang="de-DE" dirty="0" err="1"/>
              <a:t>BlueTooth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93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FF3-4413-7666-BC04-A9563DE1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85" y="365024"/>
            <a:ext cx="8282079" cy="835931"/>
          </a:xfrm>
        </p:spPr>
        <p:txBody>
          <a:bodyPr/>
          <a:lstStyle/>
          <a:p>
            <a:r>
              <a:rPr lang="de-DE" dirty="0" err="1"/>
              <a:t>Backround</a:t>
            </a:r>
            <a:r>
              <a:rPr lang="de-D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57C5-1511-3C99-A2C6-E47C028D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en-US" dirty="0"/>
              <a:t>Bluetooth Special Interest Group (Bluetooth SIG)</a:t>
            </a:r>
            <a:r>
              <a:rPr lang="de-DE" dirty="0"/>
              <a:t> in </a:t>
            </a:r>
            <a:r>
              <a:rPr lang="de-DE" dirty="0" err="1"/>
              <a:t>December</a:t>
            </a:r>
            <a:r>
              <a:rPr lang="de-DE" dirty="0"/>
              <a:t> 2009</a:t>
            </a:r>
          </a:p>
          <a:p>
            <a:r>
              <a:rPr lang="de-DE" dirty="0"/>
              <a:t>New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complementing</a:t>
            </a:r>
            <a:r>
              <a:rPr lang="de-DE" dirty="0"/>
              <a:t> classic </a:t>
            </a:r>
            <a:r>
              <a:rPr lang="de-DE" dirty="0" err="1"/>
              <a:t>bluetooth</a:t>
            </a:r>
            <a:endParaRPr lang="de-DE" dirty="0"/>
          </a:p>
          <a:p>
            <a:r>
              <a:rPr lang="de-DE" dirty="0" err="1"/>
              <a:t>Considered</a:t>
            </a:r>
            <a:r>
              <a:rPr lang="de-DE" dirty="0"/>
              <a:t> a different </a:t>
            </a:r>
            <a:r>
              <a:rPr lang="de-DE" dirty="0" err="1"/>
              <a:t>technology</a:t>
            </a:r>
            <a:endParaRPr lang="de-DE" dirty="0"/>
          </a:p>
          <a:p>
            <a:pPr lvl="1"/>
            <a:r>
              <a:rPr lang="de-DE" dirty="0"/>
              <a:t>Different design </a:t>
            </a:r>
            <a:r>
              <a:rPr lang="de-DE" dirty="0" err="1"/>
              <a:t>goals</a:t>
            </a:r>
            <a:r>
              <a:rPr lang="de-DE" dirty="0"/>
              <a:t>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smart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wearables</a:t>
            </a:r>
            <a:r>
              <a:rPr lang="de-DE" dirty="0"/>
              <a:t>, smart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and </a:t>
            </a:r>
            <a:r>
              <a:rPr lang="de-DE" dirty="0" err="1"/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01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On-screen Show (16:9)</PresentationFormat>
  <Paragraphs>81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</vt:lpstr>
      <vt:lpstr>Arial Nova Light</vt:lpstr>
      <vt:lpstr>Calibri</vt:lpstr>
      <vt:lpstr>Office Theme</vt:lpstr>
      <vt:lpstr>Smart Home System  </vt:lpstr>
      <vt:lpstr>Contents</vt:lpstr>
      <vt:lpstr>Problem Statement</vt:lpstr>
      <vt:lpstr>GRAPH SHOWING RESIDENTIAL BUILDING  STOCK IN GERMANY</vt:lpstr>
      <vt:lpstr>Solution?</vt:lpstr>
      <vt:lpstr>Implementation of Smart Light</vt:lpstr>
      <vt:lpstr>Choices For System Communication Used</vt:lpstr>
      <vt:lpstr>BlueTooth low energy</vt:lpstr>
      <vt:lpstr>Backround Information</vt:lpstr>
      <vt:lpstr>Classic Bluetooth VS BLE</vt:lpstr>
      <vt:lpstr>BLE Architecture</vt:lpstr>
      <vt:lpstr>GAP</vt:lpstr>
      <vt:lpstr>Characteristics and Services</vt:lpstr>
      <vt:lpstr>PowerPoint Presentation</vt:lpstr>
      <vt:lpstr>PowerPoint Presentation</vt:lpstr>
      <vt:lpstr>Requirement Diagram</vt:lpstr>
      <vt:lpstr>PowerPoint Presentation</vt:lpstr>
      <vt:lpstr>Coding In BLE VS  Classic Bluetooth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2022-06-01T13:30:10Z</dcterms:modified>
</cp:coreProperties>
</file>